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73" r:id="rId6"/>
    <p:sldId id="272" r:id="rId7"/>
    <p:sldId id="271" r:id="rId8"/>
    <p:sldId id="265" r:id="rId9"/>
    <p:sldId id="266" r:id="rId10"/>
    <p:sldId id="274" r:id="rId11"/>
    <p:sldId id="258" r:id="rId12"/>
    <p:sldId id="262" r:id="rId13"/>
    <p:sldId id="263" r:id="rId14"/>
    <p:sldId id="270" r:id="rId15"/>
    <p:sldId id="259" r:id="rId16"/>
    <p:sldId id="269" r:id="rId17"/>
    <p:sldId id="264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4D4D"/>
    <a:srgbClr val="FFFFFF"/>
    <a:srgbClr val="66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84" autoAdjust="0"/>
    <p:restoredTop sz="94682" autoAdjust="0"/>
  </p:normalViewPr>
  <p:slideViewPr>
    <p:cSldViewPr>
      <p:cViewPr varScale="1"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DF0C8-028C-4FE8-B7E4-F35C30A6C2DD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9238CF-3C55-4E15-9240-F1A77EF5045A}">
      <dgm:prSet phldrT="[Text]" custT="1"/>
      <dgm:spPr/>
      <dgm:t>
        <a:bodyPr/>
        <a:lstStyle/>
        <a:p>
          <a:pPr algn="l"/>
          <a:r>
            <a:rPr lang="en-US" sz="1400" b="1" dirty="0" err="1" smtClean="0">
              <a:latin typeface="Times New Roman" pitchFamily="18" charset="0"/>
              <a:cs typeface="Times New Roman" pitchFamily="18" charset="0"/>
            </a:rPr>
            <a:t>Seiri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fa-IR" sz="1600" dirty="0" smtClean="0">
              <a:cs typeface="B Titr" pitchFamily="2" charset="-78"/>
            </a:rPr>
            <a:t>جدا كردن ضروري ها از غير ضروري ها</a:t>
          </a:r>
          <a:endParaRPr lang="en-US" sz="1600" dirty="0">
            <a:cs typeface="B Titr" pitchFamily="2" charset="-78"/>
          </a:endParaRPr>
        </a:p>
      </dgm:t>
    </dgm:pt>
    <dgm:pt modelId="{E3558FEE-62F3-41BF-AF20-34010AA591F1}" type="parTrans" cxnId="{BC607708-8C4B-4523-ABAF-71C200926D9D}">
      <dgm:prSet/>
      <dgm:spPr/>
      <dgm:t>
        <a:bodyPr/>
        <a:lstStyle/>
        <a:p>
          <a:endParaRPr lang="en-US"/>
        </a:p>
      </dgm:t>
    </dgm:pt>
    <dgm:pt modelId="{FDCFE8B6-669B-4AAC-819D-B81860EBCED2}" type="sibTrans" cxnId="{BC607708-8C4B-4523-ABAF-71C200926D9D}">
      <dgm:prSet/>
      <dgm:spPr/>
      <dgm:t>
        <a:bodyPr/>
        <a:lstStyle/>
        <a:p>
          <a:endParaRPr lang="en-US"/>
        </a:p>
      </dgm:t>
    </dgm:pt>
    <dgm:pt modelId="{56D037AC-961F-41F7-960D-4579EAAE6655}">
      <dgm:prSet phldrT="[Text]"/>
      <dgm:spPr/>
      <dgm:t>
        <a:bodyPr/>
        <a:lstStyle/>
        <a:p>
          <a:pPr algn="l"/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Seiton</a:t>
          </a:r>
          <a:endParaRPr lang="fa-IR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ar-SA" dirty="0" smtClean="0">
              <a:cs typeface="B Titr" pitchFamily="2" charset="-78"/>
            </a:rPr>
            <a:t> یعنی سامان دادن و مرتب چیدن</a:t>
          </a:r>
          <a:endParaRPr lang="en-US" dirty="0">
            <a:cs typeface="B Titr" pitchFamily="2" charset="-78"/>
          </a:endParaRPr>
        </a:p>
      </dgm:t>
    </dgm:pt>
    <dgm:pt modelId="{32967E35-1FE2-4504-A762-E734C0E6D223}" type="parTrans" cxnId="{5EC8A9AF-C572-4954-979B-7204C4962B40}">
      <dgm:prSet/>
      <dgm:spPr/>
      <dgm:t>
        <a:bodyPr/>
        <a:lstStyle/>
        <a:p>
          <a:endParaRPr lang="en-US"/>
        </a:p>
      </dgm:t>
    </dgm:pt>
    <dgm:pt modelId="{6416C151-3C68-4016-BB39-9B796FA4909A}" type="sibTrans" cxnId="{5EC8A9AF-C572-4954-979B-7204C4962B40}">
      <dgm:prSet/>
      <dgm:spPr/>
      <dgm:t>
        <a:bodyPr/>
        <a:lstStyle/>
        <a:p>
          <a:endParaRPr lang="en-US"/>
        </a:p>
      </dgm:t>
    </dgm:pt>
    <dgm:pt modelId="{3E547F80-7DE4-44AE-BA1D-9511C177A367}">
      <dgm:prSet/>
      <dgm:spPr/>
      <dgm:t>
        <a:bodyPr/>
        <a:lstStyle/>
        <a:p>
          <a:pPr algn="l"/>
          <a:r>
            <a:rPr lang="en-US" b="1" dirty="0" err="1" smtClean="0">
              <a:latin typeface="Andalus" pitchFamily="18" charset="-78"/>
              <a:cs typeface="Andalus" pitchFamily="18" charset="-78"/>
            </a:rPr>
            <a:t>Seiso</a:t>
          </a:r>
          <a:endParaRPr lang="fa-IR" b="1" dirty="0" smtClean="0">
            <a:latin typeface="Andalus" pitchFamily="18" charset="-78"/>
            <a:cs typeface="Andalus" pitchFamily="18" charset="-78"/>
          </a:endParaRPr>
        </a:p>
        <a:p>
          <a:pPr algn="ctr"/>
          <a:r>
            <a:rPr lang="ar-SA" dirty="0" smtClean="0">
              <a:cs typeface="B Titr" pitchFamily="2" charset="-78"/>
            </a:rPr>
            <a:t> یعنی سپیدی و پاکیزگی</a:t>
          </a:r>
          <a:endParaRPr lang="en-US" dirty="0">
            <a:cs typeface="B Titr" pitchFamily="2" charset="-78"/>
          </a:endParaRPr>
        </a:p>
      </dgm:t>
    </dgm:pt>
    <dgm:pt modelId="{475F7DB0-FF65-4C87-8A77-DCEFF8324C9B}" type="parTrans" cxnId="{2541AE92-307D-4D16-A8A1-FB45C6A59C47}">
      <dgm:prSet/>
      <dgm:spPr/>
      <dgm:t>
        <a:bodyPr/>
        <a:lstStyle/>
        <a:p>
          <a:endParaRPr lang="en-US"/>
        </a:p>
      </dgm:t>
    </dgm:pt>
    <dgm:pt modelId="{23105DA5-263E-44A8-B221-64B6C67AB44A}" type="sibTrans" cxnId="{2541AE92-307D-4D16-A8A1-FB45C6A59C47}">
      <dgm:prSet/>
      <dgm:spPr/>
      <dgm:t>
        <a:bodyPr/>
        <a:lstStyle/>
        <a:p>
          <a:endParaRPr lang="en-US"/>
        </a:p>
      </dgm:t>
    </dgm:pt>
    <dgm:pt modelId="{25D709FE-6407-4115-90D9-D9BEEBBA1FE8}">
      <dgm:prSet/>
      <dgm:spPr/>
      <dgm:t>
        <a:bodyPr/>
        <a:lstStyle/>
        <a:p>
          <a:pPr algn="l"/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Seiketsu</a:t>
          </a:r>
          <a:endParaRPr lang="fa-IR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ar-SA" dirty="0" smtClean="0"/>
            <a:t> </a:t>
          </a:r>
          <a:r>
            <a:rPr lang="ar-SA" dirty="0" smtClean="0">
              <a:cs typeface="B Titr" pitchFamily="2" charset="-78"/>
            </a:rPr>
            <a:t>یعنی سعی در حفظ وضع مطلوب</a:t>
          </a:r>
          <a:endParaRPr lang="en-US" dirty="0">
            <a:cs typeface="B Titr" pitchFamily="2" charset="-78"/>
          </a:endParaRPr>
        </a:p>
      </dgm:t>
    </dgm:pt>
    <dgm:pt modelId="{3757F9BF-8FC1-4449-A4B8-92649184534B}" type="parTrans" cxnId="{9AE3A1B1-4DD0-49C3-8D9C-3063A3CE6274}">
      <dgm:prSet/>
      <dgm:spPr/>
      <dgm:t>
        <a:bodyPr/>
        <a:lstStyle/>
        <a:p>
          <a:endParaRPr lang="en-US"/>
        </a:p>
      </dgm:t>
    </dgm:pt>
    <dgm:pt modelId="{3D7E64F4-E371-48C7-92A5-35BA95F8E0B3}" type="sibTrans" cxnId="{9AE3A1B1-4DD0-49C3-8D9C-3063A3CE6274}">
      <dgm:prSet/>
      <dgm:spPr/>
      <dgm:t>
        <a:bodyPr/>
        <a:lstStyle/>
        <a:p>
          <a:endParaRPr lang="en-US"/>
        </a:p>
      </dgm:t>
    </dgm:pt>
    <dgm:pt modelId="{E417CD9B-9B2F-4BC4-8E65-37F5B194F50C}">
      <dgm:prSet custT="1"/>
      <dgm:spPr/>
      <dgm:t>
        <a:bodyPr/>
        <a:lstStyle/>
        <a:p>
          <a:pPr algn="l"/>
          <a:r>
            <a:rPr lang="en-US" sz="1400" b="1" dirty="0" err="1" smtClean="0">
              <a:latin typeface="Andalus" pitchFamily="18" charset="-78"/>
              <a:cs typeface="Andalus" pitchFamily="18" charset="-78"/>
            </a:rPr>
            <a:t>Shitsuke</a:t>
          </a:r>
          <a:endParaRPr lang="fa-IR" sz="1400" b="1" dirty="0" smtClean="0">
            <a:latin typeface="Andalus" pitchFamily="18" charset="-78"/>
            <a:cs typeface="Andalus" pitchFamily="18" charset="-78"/>
          </a:endParaRPr>
        </a:p>
        <a:p>
          <a:pPr algn="ctr"/>
          <a:r>
            <a:rPr lang="ar-SA" sz="1400" dirty="0" smtClean="0"/>
            <a:t> </a:t>
          </a:r>
          <a:r>
            <a:rPr lang="ar-SA" sz="1600" dirty="0" smtClean="0">
              <a:cs typeface="B Titr" pitchFamily="2" charset="-78"/>
            </a:rPr>
            <a:t>یعنی سازمان یافتگی و انضباط کاری</a:t>
          </a:r>
          <a:endParaRPr lang="en-US" sz="1600" dirty="0">
            <a:cs typeface="B Titr" pitchFamily="2" charset="-78"/>
          </a:endParaRPr>
        </a:p>
      </dgm:t>
    </dgm:pt>
    <dgm:pt modelId="{94E5D2C8-2E9E-4116-ADBA-A2BFB377875E}" type="parTrans" cxnId="{6BA2A625-643F-4D82-855A-7E54FDF4B567}">
      <dgm:prSet/>
      <dgm:spPr/>
      <dgm:t>
        <a:bodyPr/>
        <a:lstStyle/>
        <a:p>
          <a:endParaRPr lang="en-US"/>
        </a:p>
      </dgm:t>
    </dgm:pt>
    <dgm:pt modelId="{9BFCED25-1347-4D4C-AB54-491B7BE20F5C}" type="sibTrans" cxnId="{6BA2A625-643F-4D82-855A-7E54FDF4B567}">
      <dgm:prSet/>
      <dgm:spPr/>
      <dgm:t>
        <a:bodyPr/>
        <a:lstStyle/>
        <a:p>
          <a:endParaRPr lang="en-US"/>
        </a:p>
      </dgm:t>
    </dgm:pt>
    <dgm:pt modelId="{9D6E90D6-6535-4D44-AF89-26C984883CF9}" type="pres">
      <dgm:prSet presAssocID="{59BDF0C8-028C-4FE8-B7E4-F35C30A6C2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3D9DA1-D41F-414E-9851-1B3869F9C98B}" type="pres">
      <dgm:prSet presAssocID="{59BDF0C8-028C-4FE8-B7E4-F35C30A6C2DD}" presName="dummyMaxCanvas" presStyleCnt="0">
        <dgm:presLayoutVars/>
      </dgm:prSet>
      <dgm:spPr/>
    </dgm:pt>
    <dgm:pt modelId="{F6917081-E8EA-408B-ACAE-E3B2A9BD7677}" type="pres">
      <dgm:prSet presAssocID="{59BDF0C8-028C-4FE8-B7E4-F35C30A6C2DD}" presName="FiveNodes_1" presStyleLbl="node1" presStyleIdx="0" presStyleCnt="5" custScaleY="96079" custLinFactNeighborX="1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249CB-9451-4828-902C-CC4BB0EE9A7F}" type="pres">
      <dgm:prSet presAssocID="{59BDF0C8-028C-4FE8-B7E4-F35C30A6C2D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91B68-CCC6-4BD8-900C-D0F370712A1C}" type="pres">
      <dgm:prSet presAssocID="{59BDF0C8-028C-4FE8-B7E4-F35C30A6C2D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55ABA-818B-4B17-B516-E425786E08C6}" type="pres">
      <dgm:prSet presAssocID="{59BDF0C8-028C-4FE8-B7E4-F35C30A6C2D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6694F-A897-4A3F-8555-5086899F445A}" type="pres">
      <dgm:prSet presAssocID="{59BDF0C8-028C-4FE8-B7E4-F35C30A6C2DD}" presName="FiveNodes_5" presStyleLbl="node1" presStyleIdx="4" presStyleCnt="5" custScaleY="83660" custLinFactNeighborX="1395" custLinFactNeighborY="1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7CEAA-AEF7-4CD2-AD92-5F0B05F5B904}" type="pres">
      <dgm:prSet presAssocID="{59BDF0C8-028C-4FE8-B7E4-F35C30A6C2D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F909C-9C0C-4A68-92C0-5969AD07702E}" type="pres">
      <dgm:prSet presAssocID="{59BDF0C8-028C-4FE8-B7E4-F35C30A6C2D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2E800-9A03-4A19-9FD2-E745D90E5E0B}" type="pres">
      <dgm:prSet presAssocID="{59BDF0C8-028C-4FE8-B7E4-F35C30A6C2DD}" presName="FiveConn_3-4" presStyleLbl="fgAccFollowNode1" presStyleIdx="2" presStyleCnt="4" custLinFactNeighborX="4726" custLinFactNeighborY="-7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C9B81-5BB0-43A2-A577-1A25B483796E}" type="pres">
      <dgm:prSet presAssocID="{59BDF0C8-028C-4FE8-B7E4-F35C30A6C2D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29134-7B9A-4B1D-8980-7625C5AAE77C}" type="pres">
      <dgm:prSet presAssocID="{59BDF0C8-028C-4FE8-B7E4-F35C30A6C2D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43076-6559-4F95-BCD5-DE6AF95207A1}" type="pres">
      <dgm:prSet presAssocID="{59BDF0C8-028C-4FE8-B7E4-F35C30A6C2D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8BC8C-1F30-424F-A1C5-D31896706C42}" type="pres">
      <dgm:prSet presAssocID="{59BDF0C8-028C-4FE8-B7E4-F35C30A6C2D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C7C12-E6A9-42CD-9985-EF649015A648}" type="pres">
      <dgm:prSet presAssocID="{59BDF0C8-028C-4FE8-B7E4-F35C30A6C2D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41DB7-E35A-4EE4-8033-4A489076109A}" type="pres">
      <dgm:prSet presAssocID="{59BDF0C8-028C-4FE8-B7E4-F35C30A6C2D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E5D2BC-EE82-4F00-9572-1B54A5E15F7B}" type="presOf" srcId="{6416C151-3C68-4016-BB39-9B796FA4909A}" destId="{622F909C-9C0C-4A68-92C0-5969AD07702E}" srcOrd="0" destOrd="0" presId="urn:microsoft.com/office/officeart/2005/8/layout/vProcess5"/>
    <dgm:cxn modelId="{6E8E6C8D-CEBC-49ED-A5B3-48C47DBDB466}" type="presOf" srcId="{E417CD9B-9B2F-4BC4-8E65-37F5B194F50C}" destId="{3A141DB7-E35A-4EE4-8033-4A489076109A}" srcOrd="1" destOrd="0" presId="urn:microsoft.com/office/officeart/2005/8/layout/vProcess5"/>
    <dgm:cxn modelId="{A7440DF3-9056-42AF-9BA0-F34B62EAA294}" type="presOf" srcId="{3E547F80-7DE4-44AE-BA1D-9511C177A367}" destId="{4F691B68-CCC6-4BD8-900C-D0F370712A1C}" srcOrd="0" destOrd="0" presId="urn:microsoft.com/office/officeart/2005/8/layout/vProcess5"/>
    <dgm:cxn modelId="{212BBD88-DAE3-46FE-8F49-FBADCB582BA3}" type="presOf" srcId="{FDCFE8B6-669B-4AAC-819D-B81860EBCED2}" destId="{8C27CEAA-AEF7-4CD2-AD92-5F0B05F5B904}" srcOrd="0" destOrd="0" presId="urn:microsoft.com/office/officeart/2005/8/layout/vProcess5"/>
    <dgm:cxn modelId="{6BA2A625-643F-4D82-855A-7E54FDF4B567}" srcId="{59BDF0C8-028C-4FE8-B7E4-F35C30A6C2DD}" destId="{E417CD9B-9B2F-4BC4-8E65-37F5B194F50C}" srcOrd="4" destOrd="0" parTransId="{94E5D2C8-2E9E-4116-ADBA-A2BFB377875E}" sibTransId="{9BFCED25-1347-4D4C-AB54-491B7BE20F5C}"/>
    <dgm:cxn modelId="{6FF778D7-3FAA-4CC8-B8F2-BD1FE5CC1538}" type="presOf" srcId="{25D709FE-6407-4115-90D9-D9BEEBBA1FE8}" destId="{40D55ABA-818B-4B17-B516-E425786E08C6}" srcOrd="0" destOrd="0" presId="urn:microsoft.com/office/officeart/2005/8/layout/vProcess5"/>
    <dgm:cxn modelId="{965EB67F-2A5D-4E0A-8FE5-C01B033AA264}" type="presOf" srcId="{59BDF0C8-028C-4FE8-B7E4-F35C30A6C2DD}" destId="{9D6E90D6-6535-4D44-AF89-26C984883CF9}" srcOrd="0" destOrd="0" presId="urn:microsoft.com/office/officeart/2005/8/layout/vProcess5"/>
    <dgm:cxn modelId="{D60D39D5-76F9-4F35-9370-0D81FBABF9D1}" type="presOf" srcId="{3D7E64F4-E371-48C7-92A5-35BA95F8E0B3}" destId="{293C9B81-5BB0-43A2-A577-1A25B483796E}" srcOrd="0" destOrd="0" presId="urn:microsoft.com/office/officeart/2005/8/layout/vProcess5"/>
    <dgm:cxn modelId="{9AE3A1B1-4DD0-49C3-8D9C-3063A3CE6274}" srcId="{59BDF0C8-028C-4FE8-B7E4-F35C30A6C2DD}" destId="{25D709FE-6407-4115-90D9-D9BEEBBA1FE8}" srcOrd="3" destOrd="0" parTransId="{3757F9BF-8FC1-4449-A4B8-92649184534B}" sibTransId="{3D7E64F4-E371-48C7-92A5-35BA95F8E0B3}"/>
    <dgm:cxn modelId="{7327778A-DE9A-45A8-BC4F-18E93ED1245A}" type="presOf" srcId="{129238CF-3C55-4E15-9240-F1A77EF5045A}" destId="{A4129134-7B9A-4B1D-8980-7625C5AAE77C}" srcOrd="1" destOrd="0" presId="urn:microsoft.com/office/officeart/2005/8/layout/vProcess5"/>
    <dgm:cxn modelId="{7806035B-EC74-4B92-ACE9-42A0C1F33500}" type="presOf" srcId="{56D037AC-961F-41F7-960D-4579EAAE6655}" destId="{46E43076-6559-4F95-BCD5-DE6AF95207A1}" srcOrd="1" destOrd="0" presId="urn:microsoft.com/office/officeart/2005/8/layout/vProcess5"/>
    <dgm:cxn modelId="{08C25377-7AF3-4425-90C8-2592BECC2CB4}" type="presOf" srcId="{56D037AC-961F-41F7-960D-4579EAAE6655}" destId="{16A249CB-9451-4828-902C-CC4BB0EE9A7F}" srcOrd="0" destOrd="0" presId="urn:microsoft.com/office/officeart/2005/8/layout/vProcess5"/>
    <dgm:cxn modelId="{1DD48075-CFE9-4957-9A3C-133967013A36}" type="presOf" srcId="{25D709FE-6407-4115-90D9-D9BEEBBA1FE8}" destId="{205C7C12-E6A9-42CD-9985-EF649015A648}" srcOrd="1" destOrd="0" presId="urn:microsoft.com/office/officeart/2005/8/layout/vProcess5"/>
    <dgm:cxn modelId="{06F0F0B0-0623-480B-827B-D66903B759EB}" type="presOf" srcId="{E417CD9B-9B2F-4BC4-8E65-37F5B194F50C}" destId="{C426694F-A897-4A3F-8555-5086899F445A}" srcOrd="0" destOrd="0" presId="urn:microsoft.com/office/officeart/2005/8/layout/vProcess5"/>
    <dgm:cxn modelId="{1366193A-84C7-4B26-8C7E-1FD69C29C8FC}" type="presOf" srcId="{129238CF-3C55-4E15-9240-F1A77EF5045A}" destId="{F6917081-E8EA-408B-ACAE-E3B2A9BD7677}" srcOrd="0" destOrd="0" presId="urn:microsoft.com/office/officeart/2005/8/layout/vProcess5"/>
    <dgm:cxn modelId="{BC607708-8C4B-4523-ABAF-71C200926D9D}" srcId="{59BDF0C8-028C-4FE8-B7E4-F35C30A6C2DD}" destId="{129238CF-3C55-4E15-9240-F1A77EF5045A}" srcOrd="0" destOrd="0" parTransId="{E3558FEE-62F3-41BF-AF20-34010AA591F1}" sibTransId="{FDCFE8B6-669B-4AAC-819D-B81860EBCED2}"/>
    <dgm:cxn modelId="{71FA39CC-B79F-4D1B-BC04-55B8D67FE0A3}" type="presOf" srcId="{23105DA5-263E-44A8-B221-64B6C67AB44A}" destId="{47F2E800-9A03-4A19-9FD2-E745D90E5E0B}" srcOrd="0" destOrd="0" presId="urn:microsoft.com/office/officeart/2005/8/layout/vProcess5"/>
    <dgm:cxn modelId="{5C40175D-E81C-4244-A099-DD7618EE2555}" type="presOf" srcId="{3E547F80-7DE4-44AE-BA1D-9511C177A367}" destId="{E8F8BC8C-1F30-424F-A1C5-D31896706C42}" srcOrd="1" destOrd="0" presId="urn:microsoft.com/office/officeart/2005/8/layout/vProcess5"/>
    <dgm:cxn modelId="{5EC8A9AF-C572-4954-979B-7204C4962B40}" srcId="{59BDF0C8-028C-4FE8-B7E4-F35C30A6C2DD}" destId="{56D037AC-961F-41F7-960D-4579EAAE6655}" srcOrd="1" destOrd="0" parTransId="{32967E35-1FE2-4504-A762-E734C0E6D223}" sibTransId="{6416C151-3C68-4016-BB39-9B796FA4909A}"/>
    <dgm:cxn modelId="{2541AE92-307D-4D16-A8A1-FB45C6A59C47}" srcId="{59BDF0C8-028C-4FE8-B7E4-F35C30A6C2DD}" destId="{3E547F80-7DE4-44AE-BA1D-9511C177A367}" srcOrd="2" destOrd="0" parTransId="{475F7DB0-FF65-4C87-8A77-DCEFF8324C9B}" sibTransId="{23105DA5-263E-44A8-B221-64B6C67AB44A}"/>
    <dgm:cxn modelId="{59FA0ADD-99B3-440A-BAAB-16378EF0FE1C}" type="presParOf" srcId="{9D6E90D6-6535-4D44-AF89-26C984883CF9}" destId="{BE3D9DA1-D41F-414E-9851-1B3869F9C98B}" srcOrd="0" destOrd="0" presId="urn:microsoft.com/office/officeart/2005/8/layout/vProcess5"/>
    <dgm:cxn modelId="{667E623E-0CC9-4CC1-B203-42FF1B268958}" type="presParOf" srcId="{9D6E90D6-6535-4D44-AF89-26C984883CF9}" destId="{F6917081-E8EA-408B-ACAE-E3B2A9BD7677}" srcOrd="1" destOrd="0" presId="urn:microsoft.com/office/officeart/2005/8/layout/vProcess5"/>
    <dgm:cxn modelId="{1DD26A7C-E9C5-4F36-9277-D817AB4BF1A0}" type="presParOf" srcId="{9D6E90D6-6535-4D44-AF89-26C984883CF9}" destId="{16A249CB-9451-4828-902C-CC4BB0EE9A7F}" srcOrd="2" destOrd="0" presId="urn:microsoft.com/office/officeart/2005/8/layout/vProcess5"/>
    <dgm:cxn modelId="{C720DFBE-1CC0-478E-B5F3-F2872C95583E}" type="presParOf" srcId="{9D6E90D6-6535-4D44-AF89-26C984883CF9}" destId="{4F691B68-CCC6-4BD8-900C-D0F370712A1C}" srcOrd="3" destOrd="0" presId="urn:microsoft.com/office/officeart/2005/8/layout/vProcess5"/>
    <dgm:cxn modelId="{797C567D-069E-490C-84FE-09FC7C9C9FBF}" type="presParOf" srcId="{9D6E90D6-6535-4D44-AF89-26C984883CF9}" destId="{40D55ABA-818B-4B17-B516-E425786E08C6}" srcOrd="4" destOrd="0" presId="urn:microsoft.com/office/officeart/2005/8/layout/vProcess5"/>
    <dgm:cxn modelId="{9A5BF7D8-F68D-48D8-AB88-178B1DBC67AB}" type="presParOf" srcId="{9D6E90D6-6535-4D44-AF89-26C984883CF9}" destId="{C426694F-A897-4A3F-8555-5086899F445A}" srcOrd="5" destOrd="0" presId="urn:microsoft.com/office/officeart/2005/8/layout/vProcess5"/>
    <dgm:cxn modelId="{3ABB5C54-B287-4FC1-A789-DE72833A4B15}" type="presParOf" srcId="{9D6E90D6-6535-4D44-AF89-26C984883CF9}" destId="{8C27CEAA-AEF7-4CD2-AD92-5F0B05F5B904}" srcOrd="6" destOrd="0" presId="urn:microsoft.com/office/officeart/2005/8/layout/vProcess5"/>
    <dgm:cxn modelId="{8522D73F-E7CF-4905-A361-55E8DF9457CB}" type="presParOf" srcId="{9D6E90D6-6535-4D44-AF89-26C984883CF9}" destId="{622F909C-9C0C-4A68-92C0-5969AD07702E}" srcOrd="7" destOrd="0" presId="urn:microsoft.com/office/officeart/2005/8/layout/vProcess5"/>
    <dgm:cxn modelId="{78AB2EC3-0C70-4505-AAD3-0404C6D0363C}" type="presParOf" srcId="{9D6E90D6-6535-4D44-AF89-26C984883CF9}" destId="{47F2E800-9A03-4A19-9FD2-E745D90E5E0B}" srcOrd="8" destOrd="0" presId="urn:microsoft.com/office/officeart/2005/8/layout/vProcess5"/>
    <dgm:cxn modelId="{86EC8E56-B4A5-45AF-BA52-13B011513A73}" type="presParOf" srcId="{9D6E90D6-6535-4D44-AF89-26C984883CF9}" destId="{293C9B81-5BB0-43A2-A577-1A25B483796E}" srcOrd="9" destOrd="0" presId="urn:microsoft.com/office/officeart/2005/8/layout/vProcess5"/>
    <dgm:cxn modelId="{415B920C-A830-4BF2-9C78-B414F2314C4D}" type="presParOf" srcId="{9D6E90D6-6535-4D44-AF89-26C984883CF9}" destId="{A4129134-7B9A-4B1D-8980-7625C5AAE77C}" srcOrd="10" destOrd="0" presId="urn:microsoft.com/office/officeart/2005/8/layout/vProcess5"/>
    <dgm:cxn modelId="{4F2FFC9C-1D6F-450A-9B21-3A6620A2E81D}" type="presParOf" srcId="{9D6E90D6-6535-4D44-AF89-26C984883CF9}" destId="{46E43076-6559-4F95-BCD5-DE6AF95207A1}" srcOrd="11" destOrd="0" presId="urn:microsoft.com/office/officeart/2005/8/layout/vProcess5"/>
    <dgm:cxn modelId="{9C374F56-F421-4850-A652-CE4249FE5914}" type="presParOf" srcId="{9D6E90D6-6535-4D44-AF89-26C984883CF9}" destId="{E8F8BC8C-1F30-424F-A1C5-D31896706C42}" srcOrd="12" destOrd="0" presId="urn:microsoft.com/office/officeart/2005/8/layout/vProcess5"/>
    <dgm:cxn modelId="{6EA72534-9506-4D6A-86DA-5388094BFA71}" type="presParOf" srcId="{9D6E90D6-6535-4D44-AF89-26C984883CF9}" destId="{205C7C12-E6A9-42CD-9985-EF649015A648}" srcOrd="13" destOrd="0" presId="urn:microsoft.com/office/officeart/2005/8/layout/vProcess5"/>
    <dgm:cxn modelId="{8A75BA42-D229-4442-8C21-E5F3A3928427}" type="presParOf" srcId="{9D6E90D6-6535-4D44-AF89-26C984883CF9}" destId="{3A141DB7-E35A-4EE4-8033-4A489076109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55021-545F-4648-AE4E-EEE0F5066316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BC0B5-35A9-42DF-88C0-DF881342211C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128300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5F255-5C2F-44E7-98C7-4BC0FEA2B87B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D0683-F597-4501-A714-A0AA4D10DD65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413536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E7001-A9BD-4DB2-92E8-E6B67E25C9E5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4E969-B221-4AA2-B894-60B77C703A0B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204079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zh-CN" alt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7AED8-1767-40E1-936C-CFDCBFF80CC3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BB974-3247-426C-BEE7-07B28E8819AA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240832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88FEF-5CEB-4ABF-B571-CF384796AD7F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7C5AD-B5BD-4E11-8574-7D7B699D267B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405094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D5C8C-BDB0-480F-BF7B-C65CA974C321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765AB-8068-4C0D-93C4-484485D626DB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338076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E0713-9291-414F-8628-DA96EE389DD5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571ED-D771-4FE4-A368-39B874A6AF41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337009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F10144-87FD-44A7-94C4-4FBB7F37EACD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8C3C7-A3F9-4E57-ABD4-C177DA3A2EAB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31674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4FAA3-9D1A-4FCD-9DE2-50F9D7C9EE7B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FA99B-F04C-4B57-A49A-4A533FAB021D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241852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373D5-4AD8-4890-91CD-B6A20769F0CE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2A104-804A-4C84-845C-7A3C7C0A0D28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15112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BB4DA-FF19-4C8E-8B8E-F91F06E3BA76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416C-124C-4EE6-A377-0FD44ACEF950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222422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B793F-908B-490A-902E-CE8CBA33DC2E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4E558-7795-4CA9-9564-7714DD34517A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xmlns="" val="41556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fr-CA" altLang="zh-CN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fr-CA" altLang="zh-CN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B4B4213-3E20-4E9D-8D05-BEB4784D74B2}" type="datetimeFigureOut">
              <a:rPr lang="zh-CN" altLang="en-US"/>
              <a:pPr/>
              <a:t>2019/1/31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A209FE9-2591-48F1-8CFF-D0356AFD4767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09173" y="4648200"/>
            <a:ext cx="6705600" cy="914400"/>
          </a:xfrm>
        </p:spPr>
        <p:txBody>
          <a:bodyPr/>
          <a:lstStyle/>
          <a:p>
            <a:r>
              <a:rPr lang="fa-IR" altLang="zh-CN" sz="3600" dirty="0" smtClean="0">
                <a:solidFill>
                  <a:schemeClr val="tx1"/>
                </a:solidFill>
                <a:cs typeface="B Titr" pitchFamily="2" charset="-78"/>
              </a:rPr>
              <a:t>ايمني و سلامت شغلي</a:t>
            </a:r>
            <a:endParaRPr lang="en-US" altLang="zh-CN" sz="3600" dirty="0" smtClean="0">
              <a:solidFill>
                <a:schemeClr val="tx1"/>
              </a:solidFill>
              <a:cs typeface="B Titr" pitchFamily="2" charset="-78"/>
            </a:endParaRPr>
          </a:p>
          <a:p>
            <a:endParaRPr lang="en-US" altLang="zh-CN" dirty="0">
              <a:solidFill>
                <a:schemeClr val="tx1"/>
              </a:solidFill>
              <a:cs typeface="B Titr" pitchFamily="2" charset="-78"/>
            </a:endParaRPr>
          </a:p>
          <a:p>
            <a:r>
              <a:rPr lang="fa-IR" altLang="zh-CN" sz="1800" dirty="0" smtClean="0">
                <a:solidFill>
                  <a:schemeClr val="tx1"/>
                </a:solidFill>
                <a:cs typeface="B Titr" pitchFamily="2" charset="-78"/>
              </a:rPr>
              <a:t>گردآورنده : واحد بهداشت حرفه اي</a:t>
            </a:r>
            <a:endParaRPr lang="fr-CA" altLang="zh-CN" sz="18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1026" name="Picture 2" descr="Image result for ‫ايمني و سلامت شغلي‬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3529"/>
            <a:ext cx="5313947" cy="4038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algn="r" rtl="1">
              <a:spcAft>
                <a:spcPts val="1000"/>
              </a:spcAft>
              <a:buFont typeface="+mj-lt"/>
              <a:buAutoNum type="arabicPeriod"/>
            </a:pPr>
            <a:r>
              <a:rPr lang="fa-IR" sz="1600" b="1" dirty="0" smtClean="0">
                <a:ea typeface="Calibri"/>
                <a:cs typeface="B Nazanin" pitchFamily="2" charset="-78"/>
              </a:rPr>
              <a:t>عفونت </a:t>
            </a:r>
            <a:r>
              <a:rPr lang="fa-IR" sz="1600" b="1" dirty="0">
                <a:ea typeface="Calibri"/>
                <a:cs typeface="B Nazanin" pitchFamily="2" charset="-78"/>
              </a:rPr>
              <a:t>هاي تنفسي </a:t>
            </a:r>
            <a:endParaRPr lang="en-US" sz="1600" b="1" dirty="0">
              <a:ea typeface="Calibri"/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buFont typeface="+mj-lt"/>
              <a:buAutoNum type="arabicPeriod"/>
            </a:pPr>
            <a:r>
              <a:rPr lang="fa-IR" sz="1600" b="1" dirty="0" smtClean="0">
                <a:ea typeface="Calibri"/>
                <a:cs typeface="B Nazanin" pitchFamily="2" charset="-78"/>
              </a:rPr>
              <a:t>مواد </a:t>
            </a:r>
            <a:r>
              <a:rPr lang="fa-IR" sz="1600" b="1" dirty="0">
                <a:ea typeface="Calibri"/>
                <a:cs typeface="B Nazanin" pitchFamily="2" charset="-78"/>
              </a:rPr>
              <a:t>شیمیایی</a:t>
            </a:r>
            <a:endParaRPr lang="en-US" sz="1600" b="1" dirty="0">
              <a:ea typeface="Calibri"/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buFont typeface="+mj-lt"/>
              <a:buAutoNum type="arabicPeriod"/>
            </a:pPr>
            <a:r>
              <a:rPr lang="fa-IR" sz="1600" b="1" dirty="0" smtClean="0">
                <a:ea typeface="Calibri"/>
                <a:cs typeface="B Nazanin" pitchFamily="2" charset="-78"/>
              </a:rPr>
              <a:t>آتش </a:t>
            </a:r>
            <a:r>
              <a:rPr lang="fa-IR" sz="1600" b="1" dirty="0">
                <a:ea typeface="Calibri"/>
                <a:cs typeface="B Nazanin" pitchFamily="2" charset="-78"/>
              </a:rPr>
              <a:t>سوزی</a:t>
            </a:r>
            <a:endParaRPr lang="en-US" sz="1600" b="1" dirty="0">
              <a:ea typeface="Calibri"/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buFont typeface="+mj-lt"/>
              <a:buAutoNum type="arabicPeriod"/>
            </a:pPr>
            <a:r>
              <a:rPr lang="fa-IR" sz="1600" b="1" dirty="0" smtClean="0">
                <a:ea typeface="Calibri"/>
                <a:cs typeface="B Nazanin" pitchFamily="2" charset="-78"/>
              </a:rPr>
              <a:t>خطرات </a:t>
            </a:r>
            <a:r>
              <a:rPr lang="fa-IR" sz="1600" b="1" dirty="0">
                <a:ea typeface="Calibri"/>
                <a:cs typeface="B Nazanin" pitchFamily="2" charset="-78"/>
              </a:rPr>
              <a:t>ماشین آلات و تجهیزات</a:t>
            </a:r>
            <a:endParaRPr lang="en-US" sz="1600" b="1" dirty="0">
              <a:ea typeface="Calibri"/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buFont typeface="+mj-lt"/>
              <a:buAutoNum type="arabicPeriod"/>
            </a:pPr>
            <a:r>
              <a:rPr lang="fa-IR" sz="1600" b="1" dirty="0" smtClean="0">
                <a:ea typeface="Calibri"/>
                <a:cs typeface="B Nazanin" pitchFamily="2" charset="-78"/>
              </a:rPr>
              <a:t>شوک </a:t>
            </a:r>
            <a:r>
              <a:rPr lang="fa-IR" sz="1600" b="1" dirty="0">
                <a:ea typeface="Calibri"/>
                <a:cs typeface="B Nazanin" pitchFamily="2" charset="-78"/>
              </a:rPr>
              <a:t>الکتریکی– برق گرفتگی</a:t>
            </a:r>
            <a:endParaRPr lang="en-US" sz="1600" b="1" dirty="0">
              <a:ea typeface="Calibri"/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buFont typeface="+mj-lt"/>
              <a:buAutoNum type="arabicPeriod"/>
            </a:pPr>
            <a:r>
              <a:rPr lang="fa-IR" sz="1600" b="1" dirty="0" smtClean="0">
                <a:ea typeface="Calibri"/>
                <a:cs typeface="B Nazanin" pitchFamily="2" charset="-78"/>
              </a:rPr>
              <a:t>بخارات </a:t>
            </a:r>
            <a:r>
              <a:rPr lang="fa-IR" sz="1600" b="1" dirty="0">
                <a:ea typeface="Calibri"/>
                <a:cs typeface="B Nazanin" pitchFamily="2" charset="-78"/>
              </a:rPr>
              <a:t>جوشکاری</a:t>
            </a:r>
            <a:endParaRPr lang="en-US" sz="1600" b="1" dirty="0">
              <a:ea typeface="Calibri"/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buFont typeface="+mj-lt"/>
              <a:buAutoNum type="arabicPeriod"/>
            </a:pPr>
            <a:r>
              <a:rPr lang="fa-IR" sz="1600" b="1" dirty="0" smtClean="0">
                <a:ea typeface="Calibri"/>
                <a:cs typeface="B Nazanin" pitchFamily="2" charset="-78"/>
              </a:rPr>
              <a:t>ابزاردستی</a:t>
            </a:r>
            <a:endParaRPr lang="en-US" sz="1600" b="1" dirty="0">
              <a:ea typeface="Calibri"/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buFont typeface="+mj-lt"/>
              <a:buAutoNum type="arabicPeriod"/>
            </a:pPr>
            <a:r>
              <a:rPr lang="fa-IR" sz="1600" b="1" dirty="0" smtClean="0">
                <a:ea typeface="Calibri"/>
                <a:cs typeface="B Nazanin" pitchFamily="2" charset="-78"/>
              </a:rPr>
              <a:t>سر و صدا و ارتعاش </a:t>
            </a:r>
            <a:endParaRPr lang="en-US" sz="1600" b="1" dirty="0">
              <a:ea typeface="Calibri"/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buFont typeface="+mj-lt"/>
              <a:buAutoNum type="arabicPeriod"/>
            </a:pPr>
            <a:r>
              <a:rPr lang="fa-IR" sz="1600" b="1" dirty="0" smtClean="0">
                <a:ea typeface="Calibri"/>
                <a:cs typeface="B Nazanin" pitchFamily="2" charset="-78"/>
              </a:rPr>
              <a:t>گرما_رطوبت- </a:t>
            </a:r>
            <a:r>
              <a:rPr lang="fa-IR" sz="1600" b="1" dirty="0">
                <a:ea typeface="Calibri"/>
                <a:cs typeface="B Nazanin" pitchFamily="2" charset="-78"/>
              </a:rPr>
              <a:t>سرما</a:t>
            </a:r>
            <a:endParaRPr lang="en-US" sz="1600" b="1" dirty="0">
              <a:ea typeface="Calibri"/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buFont typeface="+mj-lt"/>
              <a:buAutoNum type="arabicPeriod"/>
            </a:pPr>
            <a:r>
              <a:rPr lang="fa-IR" sz="1600" b="1" dirty="0" smtClean="0">
                <a:ea typeface="Calibri"/>
                <a:cs typeface="B Nazanin" pitchFamily="2" charset="-78"/>
              </a:rPr>
              <a:t>ارگونومیکی </a:t>
            </a:r>
            <a:r>
              <a:rPr lang="fa-IR" sz="1600" b="1" dirty="0">
                <a:ea typeface="Calibri"/>
                <a:cs typeface="B Nazanin" pitchFamily="2" charset="-78"/>
              </a:rPr>
              <a:t>(جابجائی دستی بار- کار در فضای بسته- پوسچرهای بدنی مختلف نظیر کار در بالای سر و... )</a:t>
            </a:r>
            <a:endParaRPr lang="en-US" sz="1600" b="1" dirty="0">
              <a:ea typeface="Calibri"/>
              <a:cs typeface="B Nazanin" pitchFamily="2" charset="-78"/>
            </a:endParaRPr>
          </a:p>
          <a:p>
            <a:pPr algn="r" rtl="1">
              <a:spcAft>
                <a:spcPts val="1000"/>
              </a:spcAft>
              <a:buFont typeface="+mj-lt"/>
              <a:buAutoNum type="arabicPeriod"/>
            </a:pPr>
            <a:r>
              <a:rPr lang="fa-IR" sz="1600" b="1" dirty="0" smtClean="0">
                <a:ea typeface="Calibri"/>
                <a:cs typeface="B Nazanin" pitchFamily="2" charset="-78"/>
              </a:rPr>
              <a:t>آلودگی </a:t>
            </a:r>
            <a:r>
              <a:rPr lang="fa-IR" sz="1600" b="1" dirty="0">
                <a:ea typeface="Calibri"/>
                <a:cs typeface="B Nazanin" pitchFamily="2" charset="-78"/>
              </a:rPr>
              <a:t>های مختلف محیطی در حین تعمیر و نگهداری سیستم </a:t>
            </a:r>
            <a:r>
              <a:rPr lang="fa-IR" sz="1600" b="1" dirty="0" smtClean="0">
                <a:ea typeface="Calibri"/>
                <a:cs typeface="B Nazanin" pitchFamily="2" charset="-78"/>
              </a:rPr>
              <a:t>ها</a:t>
            </a:r>
            <a:endParaRPr lang="fa-IR" sz="1600" b="1" dirty="0">
              <a:ea typeface="Calibri"/>
              <a:cs typeface="B Nazanin" pitchFamily="2" charset="-78"/>
            </a:endParaRPr>
          </a:p>
          <a:p>
            <a:pPr marL="0" indent="0" algn="r" rtl="1">
              <a:spcAft>
                <a:spcPts val="1000"/>
              </a:spcAft>
              <a:buNone/>
            </a:pPr>
            <a:r>
              <a:rPr lang="fa-IR" sz="1600" b="1" dirty="0" smtClean="0">
                <a:ea typeface="Calibri"/>
                <a:cs typeface="B Nazanin" pitchFamily="2" charset="-78"/>
              </a:rPr>
              <a:t>12. افتادن</a:t>
            </a:r>
            <a:r>
              <a:rPr lang="fa-IR" sz="1600" b="1" dirty="0">
                <a:ea typeface="Calibri"/>
                <a:cs typeface="B Nazanin" pitchFamily="2" charset="-78"/>
              </a:rPr>
              <a:t>– لیزخوردن- سقوط اشیاء </a:t>
            </a:r>
            <a:endParaRPr lang="en-US" sz="1600" b="1" dirty="0">
              <a:ea typeface="Calibri"/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sz="3200" dirty="0" smtClean="0">
                <a:cs typeface="B Titr" pitchFamily="2" charset="-78"/>
              </a:rPr>
              <a:t>مخاطرات شغلي پرسنل تاسيسات</a:t>
            </a:r>
            <a:endParaRPr lang="en-US" sz="3200" dirty="0">
              <a:cs typeface="B Titr" pitchFamily="2" charset="-78"/>
            </a:endParaRPr>
          </a:p>
        </p:txBody>
      </p:sp>
      <p:pic>
        <p:nvPicPr>
          <p:cNvPr id="1027" name="Picture 3" descr="C:\Users\appuser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2654">
            <a:off x="399727" y="969563"/>
            <a:ext cx="2214928" cy="12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ppuser\Desktop\1516618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6446">
            <a:off x="3317617" y="1589609"/>
            <a:ext cx="1713964" cy="11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ppuser\Desktop\311517857952276392233228918413516212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0359">
            <a:off x="791414" y="2536636"/>
            <a:ext cx="100742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ppuser\Desktop\6-hea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360">
            <a:off x="2166912" y="2822658"/>
            <a:ext cx="1259359" cy="9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ppuser\Desktop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8943">
            <a:off x="4063699" y="3342464"/>
            <a:ext cx="1321402" cy="11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ppuser\Desktop\1277611123722610566261123636220127196248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41596">
            <a:off x="2074093" y="5587903"/>
            <a:ext cx="1306529" cy="101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09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715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altLang="zh-CN" sz="3600" dirty="0" smtClean="0">
                <a:cs typeface="B Titr" pitchFamily="2" charset="-78"/>
              </a:rPr>
              <a:t>مخاطرات بيولوژيكي </a:t>
            </a:r>
            <a:endParaRPr lang="fr-CA" altLang="zh-CN" sz="3600" dirty="0" smtClean="0">
              <a:cs typeface="B Titr" pitchFamily="2" charset="-78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219200" y="1371600"/>
            <a:ext cx="7543800" cy="4462463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عفونتهاي ناشي از در معرض قرارگيري با خون ، مايعات بدن ، يا نمونه هاي بافتي كه شايد بتواند بيماري هايي مثل </a:t>
            </a:r>
            <a:r>
              <a:rPr lang="en-US" altLang="zh-CN" sz="2000" dirty="0" smtClean="0">
                <a:cs typeface="B Titr" pitchFamily="2" charset="-78"/>
              </a:rPr>
              <a:t>HIV</a:t>
            </a:r>
            <a:r>
              <a:rPr lang="fa-IR" altLang="zh-CN" sz="2000" dirty="0" smtClean="0">
                <a:cs typeface="B Titr" pitchFamily="2" charset="-78"/>
              </a:rPr>
              <a:t> ، هپاتيت </a:t>
            </a:r>
            <a:r>
              <a:rPr lang="en-US" altLang="zh-CN" sz="2000" dirty="0" smtClean="0">
                <a:cs typeface="B Titr" pitchFamily="2" charset="-78"/>
              </a:rPr>
              <a:t>B</a:t>
            </a:r>
            <a:r>
              <a:rPr lang="fa-IR" altLang="zh-CN" sz="2000" dirty="0" smtClean="0">
                <a:cs typeface="B Titr" pitchFamily="2" charset="-78"/>
              </a:rPr>
              <a:t> و هپاتيت </a:t>
            </a:r>
            <a:r>
              <a:rPr lang="en-US" altLang="zh-CN" sz="2000" dirty="0" smtClean="0">
                <a:cs typeface="B Titr" pitchFamily="2" charset="-78"/>
              </a:rPr>
              <a:t>C</a:t>
            </a:r>
            <a:r>
              <a:rPr lang="fa-IR" altLang="zh-CN" sz="2000" dirty="0" smtClean="0">
                <a:cs typeface="B Titr" pitchFamily="2" charset="-78"/>
              </a:rPr>
              <a:t> را منتقل كند . </a:t>
            </a:r>
          </a:p>
          <a:p>
            <a:pPr algn="just" rtl="1">
              <a:lnSpc>
                <a:spcPct val="150000"/>
              </a:lnSpc>
            </a:pPr>
            <a:endParaRPr lang="fa-IR" altLang="zh-CN" sz="20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از ميان خطرات بيولوژيكي آسيب مرتبط با نيدل استيك به سبب انتقال بيماري هاي عفوني خطرناك از اهميت قابل ملاحظه اي برخوردار است . </a:t>
            </a:r>
          </a:p>
          <a:p>
            <a:pPr algn="just" rtl="1">
              <a:lnSpc>
                <a:spcPct val="150000"/>
              </a:lnSpc>
            </a:pPr>
            <a:endParaRPr lang="fa-IR" altLang="zh-CN" sz="20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83570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altLang="zh-CN" sz="3600" dirty="0" smtClean="0">
                <a:cs typeface="B Titr" pitchFamily="2" charset="-78"/>
              </a:rPr>
              <a:t>مخاطرات شيميايي</a:t>
            </a:r>
            <a:endParaRPr lang="fr-CA" altLang="zh-CN" sz="3600" dirty="0" smtClean="0">
              <a:cs typeface="B Titr" pitchFamily="2" charset="-78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066800" y="1371600"/>
            <a:ext cx="769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در معرض قرارگيري با داروهاي بيهوشي (</a:t>
            </a:r>
            <a:r>
              <a:rPr lang="en-US" altLang="zh-CN" sz="2000" dirty="0" smtClean="0">
                <a:cs typeface="B Titr" pitchFamily="2" charset="-78"/>
              </a:rPr>
              <a:t>N2O</a:t>
            </a:r>
            <a:r>
              <a:rPr lang="fa-IR" altLang="zh-CN" sz="2000" dirty="0" smtClean="0">
                <a:cs typeface="B Titr" pitchFamily="2" charset="-78"/>
              </a:rPr>
              <a:t>)</a:t>
            </a:r>
          </a:p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حساسيتها ، سوزشها ، تحريكات و درماتيتهاي پوستي بخاطر استفاده مكرر از صابونها ، شوينده ها و مواد ضد عفوني كننده و ...</a:t>
            </a:r>
          </a:p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آزردگي چشمها ، بيني و گلو بخاطر در معرض قرارگيري با ذرات آئروسلها و ذرات مايع معلق در هوا ناشي از مايعات شوينده و پاك كننده</a:t>
            </a:r>
          </a:p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مسموميتهاي مزمن بخاطر در معرض قرارگيري طولاني مدت با داروها ، مايعاتي همچون گلوتاردئيد و گازهاي بيهوشي و... </a:t>
            </a:r>
          </a:p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حساسيت ناشي از در معرض قرارگيري طولاني مدت با لاتكس </a:t>
            </a:r>
          </a:p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و ...</a:t>
            </a:r>
          </a:p>
          <a:p>
            <a:pPr algn="just" rtl="1">
              <a:lnSpc>
                <a:spcPct val="150000"/>
              </a:lnSpc>
            </a:pPr>
            <a:endParaRPr lang="fa-IR" altLang="zh-CN" sz="20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altLang="zh-CN" sz="20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83570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altLang="zh-CN" sz="3600" dirty="0" smtClean="0">
                <a:cs typeface="B Titr" pitchFamily="2" charset="-78"/>
              </a:rPr>
              <a:t>مخاطرات فيزيكي</a:t>
            </a:r>
            <a:endParaRPr lang="fr-CA" altLang="zh-CN" sz="3600" dirty="0" smtClean="0">
              <a:cs typeface="B Titr" pitchFamily="2" charset="-78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روشنايي ، صدا ، امواج الكترومغناطيسي ، پرتو ها ، تهويه ، ارتعاش ، گرما ، سرما .    </a:t>
            </a:r>
          </a:p>
          <a:p>
            <a:pPr algn="just" rtl="1">
              <a:lnSpc>
                <a:spcPct val="150000"/>
              </a:lnSpc>
            </a:pPr>
            <a:endParaRPr lang="fa-IR" altLang="zh-CN" sz="2000" dirty="0">
              <a:cs typeface="B Titr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altLang="zh-CN" sz="20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altLang="zh-CN" sz="20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altLang="zh-CN" sz="2000" dirty="0"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3344">
            <a:off x="5256364" y="3498531"/>
            <a:ext cx="210312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8116">
            <a:off x="7010399" y="2465104"/>
            <a:ext cx="152650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6005">
            <a:off x="2649956" y="2596950"/>
            <a:ext cx="2540759" cy="1480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6" y="2157200"/>
            <a:ext cx="2381250" cy="147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23291"/>
            <a:ext cx="1813331" cy="18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itchFamily="2" charset="-78"/>
              </a:rPr>
              <a:t>خشم</a:t>
            </a:r>
          </a:p>
          <a:p>
            <a:pPr algn="r" rtl="1"/>
            <a:endParaRPr lang="fa-IR" dirty="0">
              <a:cs typeface="B Titr" pitchFamily="2" charset="-78"/>
            </a:endParaRPr>
          </a:p>
          <a:p>
            <a:pPr algn="r" rtl="1"/>
            <a:endParaRPr lang="fa-IR" dirty="0" smtClean="0">
              <a:cs typeface="B Titr" pitchFamily="2" charset="-78"/>
            </a:endParaRPr>
          </a:p>
          <a:p>
            <a:pPr algn="r" rtl="1"/>
            <a:r>
              <a:rPr lang="fa-IR" dirty="0" smtClean="0">
                <a:cs typeface="B Titr" pitchFamily="2" charset="-78"/>
              </a:rPr>
              <a:t>نوبت كاري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495800" y="152400"/>
            <a:ext cx="4419600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altLang="zh-CN" sz="3200" dirty="0" smtClean="0">
                <a:cs typeface="B Titr" pitchFamily="2" charset="-78"/>
              </a:rPr>
              <a:t>مخاطرات رواني - اجتماعي</a:t>
            </a:r>
            <a:endParaRPr lang="fr-CA" altLang="zh-CN" sz="3200" dirty="0" smtClean="0">
              <a:cs typeface="B Titr" pitchFamily="2" charset="-78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5099957" y="1257300"/>
            <a:ext cx="2209800" cy="1382486"/>
          </a:xfrm>
          <a:prstGeom prst="rightArrowCallout">
            <a:avLst>
              <a:gd name="adj1" fmla="val 23734"/>
              <a:gd name="adj2" fmla="val 18038"/>
              <a:gd name="adj3" fmla="val 19304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Titr" pitchFamily="2" charset="-78"/>
              </a:rPr>
              <a:t>افزايش فشار </a:t>
            </a:r>
          </a:p>
          <a:p>
            <a:pPr algn="ctr"/>
            <a:r>
              <a:rPr lang="fa-IR" sz="2000" b="1" dirty="0" smtClean="0">
                <a:cs typeface="B Titr" pitchFamily="2" charset="-78"/>
              </a:rPr>
              <a:t>و </a:t>
            </a:r>
          </a:p>
          <a:p>
            <a:pPr algn="ctr"/>
            <a:r>
              <a:rPr lang="fa-IR" sz="2000" b="1" dirty="0" smtClean="0">
                <a:cs typeface="B Titr" pitchFamily="2" charset="-78"/>
              </a:rPr>
              <a:t>قند خون</a:t>
            </a:r>
            <a:endParaRPr lang="en-US" sz="2000" b="1" dirty="0">
              <a:cs typeface="B Titr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3313338"/>
            <a:ext cx="1943100" cy="10300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Titr" pitchFamily="2" charset="-78"/>
              </a:rPr>
              <a:t>بهداشت خواب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962400" y="1681843"/>
            <a:ext cx="685800" cy="5334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Callout 10"/>
          <p:cNvSpPr/>
          <p:nvPr/>
        </p:nvSpPr>
        <p:spPr>
          <a:xfrm>
            <a:off x="3733800" y="2939143"/>
            <a:ext cx="2895600" cy="1719943"/>
          </a:xfrm>
          <a:prstGeom prst="rightArrowCallout">
            <a:avLst>
              <a:gd name="adj1" fmla="val 23734"/>
              <a:gd name="adj2" fmla="val 18038"/>
              <a:gd name="adj3" fmla="val 19304"/>
              <a:gd name="adj4" fmla="val 8119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cs typeface="B Titr" pitchFamily="2" charset="-78"/>
              </a:rPr>
              <a:t>اختلال در خواب</a:t>
            </a:r>
          </a:p>
          <a:p>
            <a:pPr algn="ctr"/>
            <a:r>
              <a:rPr lang="fa-IR" sz="2000" b="1" dirty="0" smtClean="0">
                <a:cs typeface="B Titr" pitchFamily="2" charset="-78"/>
              </a:rPr>
              <a:t>اختلالات گوارشي</a:t>
            </a:r>
          </a:p>
          <a:p>
            <a:pPr algn="ctr"/>
            <a:r>
              <a:rPr lang="fa-IR" sz="2000" b="1" dirty="0" smtClean="0">
                <a:cs typeface="B Titr" pitchFamily="2" charset="-78"/>
              </a:rPr>
              <a:t>بيماري قلبي عروقي</a:t>
            </a:r>
          </a:p>
          <a:p>
            <a:pPr algn="ctr"/>
            <a:r>
              <a:rPr lang="fa-IR" sz="2000" b="1" dirty="0" smtClean="0">
                <a:cs typeface="B Titr" pitchFamily="2" charset="-78"/>
              </a:rPr>
              <a:t>پيامد رواني- اجتماعي</a:t>
            </a:r>
          </a:p>
          <a:p>
            <a:pPr algn="ctr"/>
            <a:r>
              <a:rPr lang="fa-IR" sz="2000" b="1" dirty="0" smtClean="0">
                <a:cs typeface="B Titr" pitchFamily="2" charset="-78"/>
              </a:rPr>
              <a:t>و...</a:t>
            </a:r>
            <a:endParaRPr lang="en-US" sz="2400" b="1" dirty="0">
              <a:cs typeface="B Titr" pitchFamily="2" charset="-78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971800" y="3532414"/>
            <a:ext cx="685800" cy="5334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4400" y="933449"/>
            <a:ext cx="2895600" cy="22696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Titr" pitchFamily="2" charset="-78"/>
              </a:rPr>
              <a:t>نفس عميق</a:t>
            </a:r>
          </a:p>
          <a:p>
            <a:pPr algn="ctr" rtl="1"/>
            <a:r>
              <a:rPr lang="fa-IR" dirty="0" smtClean="0">
                <a:cs typeface="B Titr" pitchFamily="2" charset="-78"/>
              </a:rPr>
              <a:t>اهميت ندادن به خشم</a:t>
            </a:r>
          </a:p>
          <a:p>
            <a:pPr algn="ctr" rtl="1"/>
            <a:r>
              <a:rPr lang="fa-IR" dirty="0" smtClean="0">
                <a:cs typeface="B Titr" pitchFamily="2" charset="-78"/>
              </a:rPr>
              <a:t>پياده روي</a:t>
            </a:r>
          </a:p>
          <a:p>
            <a:pPr algn="ctr" rtl="1"/>
            <a:r>
              <a:rPr lang="fa-IR" dirty="0" smtClean="0">
                <a:cs typeface="B Titr" pitchFamily="2" charset="-78"/>
              </a:rPr>
              <a:t>مراقبه و تعمق</a:t>
            </a:r>
          </a:p>
          <a:p>
            <a:pPr algn="ctr" rtl="1"/>
            <a:r>
              <a:rPr lang="fa-IR" dirty="0" smtClean="0">
                <a:cs typeface="B Titr" pitchFamily="2" charset="-78"/>
              </a:rPr>
              <a:t>لبخند زدن</a:t>
            </a:r>
          </a:p>
          <a:p>
            <a:pPr algn="ctr" rtl="1"/>
            <a:r>
              <a:rPr lang="fa-IR" dirty="0" smtClean="0">
                <a:cs typeface="B Titr" pitchFamily="2" charset="-78"/>
              </a:rPr>
              <a:t>مقايسه كردن ممنوع</a:t>
            </a:r>
          </a:p>
          <a:p>
            <a:pPr algn="ctr" rtl="1"/>
            <a:r>
              <a:rPr lang="fa-IR" dirty="0" smtClean="0">
                <a:cs typeface="B Titr" pitchFamily="2" charset="-78"/>
              </a:rPr>
              <a:t>انديشيدن به مانترا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52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495800" y="152400"/>
            <a:ext cx="4419600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altLang="zh-CN" sz="3200" dirty="0" smtClean="0">
                <a:cs typeface="B Titr" pitchFamily="2" charset="-78"/>
              </a:rPr>
              <a:t>بيماري هاي شغلي </a:t>
            </a:r>
            <a:endParaRPr lang="fr-CA" altLang="zh-CN" sz="3200" dirty="0" smtClean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1" y="1132114"/>
            <a:ext cx="8229600" cy="4525963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Titr" pitchFamily="2" charset="-78"/>
              </a:rPr>
              <a:t>كمر درد 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اختلالات اسكلتي – عضلاني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واريس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و...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478932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2895884"/>
              </p:ext>
            </p:extLst>
          </p:nvPr>
        </p:nvGraphicFramePr>
        <p:xfrm>
          <a:off x="457200" y="12954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4770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5S </a:t>
            </a:r>
            <a:r>
              <a:rPr lang="fa-IR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altLang="zh-CN" sz="3200" b="1" dirty="0">
                <a:latin typeface="Times New Roman" pitchFamily="18" charset="0"/>
                <a:cs typeface="B Titr" pitchFamily="2" charset="-78"/>
              </a:rPr>
              <a:t>(استقرار نظام اراستگي در محيط </a:t>
            </a:r>
            <a:r>
              <a:rPr lang="fa-IR" altLang="zh-CN" sz="3200" b="1" dirty="0" smtClean="0">
                <a:latin typeface="Times New Roman" pitchFamily="18" charset="0"/>
                <a:cs typeface="B Titr" pitchFamily="2" charset="-78"/>
              </a:rPr>
              <a:t>كار )</a:t>
            </a:r>
            <a:endParaRPr lang="fr-CA" altLang="zh-CN" sz="3200" b="1" dirty="0" smtClean="0"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9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"/>
          <p:cNvSpPr>
            <a:spLocks noChangeArrowheads="1"/>
          </p:cNvSpPr>
          <p:nvPr/>
        </p:nvSpPr>
        <p:spPr bwMode="gray">
          <a:xfrm>
            <a:off x="0" y="1196975"/>
            <a:ext cx="9144000" cy="2447925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a-IR" altLang="zh-CN" sz="2400" b="1" dirty="0">
                <a:cs typeface="B Titr" pitchFamily="2" charset="-78"/>
              </a:rPr>
              <a:t>سلامتی بالاترین نعمت است،آن را به آسانی از دست ندهید.</a:t>
            </a:r>
            <a:endParaRPr lang="zh-CN" altLang="en-US" sz="2400" dirty="0"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2050" name="Picture 2" descr="Image result for SAFETY FI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80656"/>
            <a:ext cx="35052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92150"/>
          </a:xfrm>
        </p:spPr>
        <p:txBody>
          <a:bodyPr/>
          <a:lstStyle/>
          <a:p>
            <a:pPr rtl="1"/>
            <a:r>
              <a:rPr lang="fa-IR" altLang="zh-CN" sz="3600" dirty="0" smtClean="0">
                <a:cs typeface="B Titr" pitchFamily="2" charset="-78"/>
              </a:rPr>
              <a:t>بهداشت حرفه اي</a:t>
            </a:r>
            <a:endParaRPr lang="zh-CN" altLang="en-US" sz="3600" dirty="0" smtClean="0">
              <a:cs typeface="B Titr" pitchFamily="2" charset="-78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609600" y="2133600"/>
            <a:ext cx="8229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altLang="zh-CN" sz="3200" b="1" dirty="0" smtClean="0">
                <a:cs typeface="B Nazanin" pitchFamily="2" charset="-78"/>
              </a:rPr>
              <a:t>با پيش بيني ، شناسايي ، اندازه گيري ، ارزشيابي و كنترل عوامل زيان آور محيط كار و جلوگيري از حوادث ناشي از كار و بيماري هاي شغلي ، </a:t>
            </a:r>
            <a:r>
              <a:rPr lang="fa-IR" altLang="zh-CN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حافظ سلامت افراد شاغل </a:t>
            </a:r>
            <a:r>
              <a:rPr lang="fa-IR" altLang="zh-CN" sz="3200" b="1" dirty="0" smtClean="0">
                <a:cs typeface="B Nazanin" pitchFamily="2" charset="-78"/>
              </a:rPr>
              <a:t>است .</a:t>
            </a:r>
            <a:endParaRPr lang="zh-CN" altLang="en-US" sz="3200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fa-IR" altLang="zh-CN" sz="3200" dirty="0" smtClean="0">
                <a:solidFill>
                  <a:schemeClr val="tx1"/>
                </a:solidFill>
                <a:cs typeface="B Titr" pitchFamily="2" charset="-78"/>
              </a:rPr>
              <a:t>اولويت بندي مخاطرات با توجه به ميزان شدت و احتمال آنها</a:t>
            </a:r>
            <a:endParaRPr lang="zh-CN" altLang="en-US" sz="32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8229600" cy="452596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مخاطرات ارگونوميك                            </a:t>
            </a:r>
          </a:p>
          <a:p>
            <a:pPr algn="r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مخاطرات رواني – اجتماعي</a:t>
            </a:r>
          </a:p>
          <a:p>
            <a:pPr algn="r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مخاطرات بيولوژيكي</a:t>
            </a:r>
          </a:p>
          <a:p>
            <a:pPr algn="r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مخاطرات شيميايي</a:t>
            </a:r>
          </a:p>
          <a:p>
            <a:pPr algn="r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مخاطرات فيزيكي</a:t>
            </a:r>
          </a:p>
          <a:p>
            <a:pPr algn="r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مخاطرات حادثه اي</a:t>
            </a:r>
            <a:endParaRPr lang="zh-CN" altLang="en-US" sz="2000" dirty="0" smtClean="0">
              <a:cs typeface="B Tit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4384">
            <a:off x="438359" y="1338944"/>
            <a:ext cx="19452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3795">
            <a:off x="2700843" y="1383367"/>
            <a:ext cx="1582620" cy="184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Image result for biological hazard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6241">
            <a:off x="1368267" y="3218466"/>
            <a:ext cx="1683064" cy="149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63" t="3200" r="10652" b="26401"/>
          <a:stretch/>
        </p:blipFill>
        <p:spPr bwMode="auto">
          <a:xfrm rot="1013881">
            <a:off x="3631983" y="2914379"/>
            <a:ext cx="188322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4864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altLang="zh-CN" sz="3600" dirty="0" smtClean="0">
                <a:cs typeface="B Titr" pitchFamily="2" charset="-78"/>
              </a:rPr>
              <a:t>عوامل ارگونوميكي زيان آور </a:t>
            </a:r>
            <a:endParaRPr lang="fr-CA" altLang="zh-CN" sz="3600" dirty="0" smtClean="0">
              <a:cs typeface="B Titr" pitchFamily="2" charset="-78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411288" y="1371600"/>
            <a:ext cx="7351712" cy="4462463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وضعيت نا مطلوب بدن هنگام كار </a:t>
            </a:r>
            <a:endParaRPr lang="en-US" altLang="zh-CN" sz="2000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فعاليت تكراري</a:t>
            </a:r>
          </a:p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ايستادن طولاني مدت </a:t>
            </a:r>
          </a:p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نشستن طولاني مدت و كار با كامپيوتر</a:t>
            </a:r>
          </a:p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حمل دستي بار – جابجايي بيماران</a:t>
            </a:r>
          </a:p>
          <a:p>
            <a:pPr algn="just" rtl="1">
              <a:lnSpc>
                <a:spcPct val="150000"/>
              </a:lnSpc>
            </a:pPr>
            <a:r>
              <a:rPr lang="fa-IR" altLang="zh-CN" sz="2000" dirty="0" smtClean="0">
                <a:cs typeface="B Titr" pitchFamily="2" charset="-78"/>
              </a:rPr>
              <a:t>استفاده از وسايل غير استاندارد و غير ارگونوميك در محيط كار</a:t>
            </a:r>
          </a:p>
          <a:p>
            <a:pPr algn="just" rtl="1"/>
            <a:endParaRPr lang="fr-CA" altLang="zh-CN" sz="24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>
                <a:cs typeface="B Titr" pitchFamily="2" charset="-78"/>
              </a:rPr>
              <a:t>1- مخاطرات بيولوژيكي</a:t>
            </a:r>
            <a:endParaRPr lang="en-US" sz="2800" dirty="0"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>
                <a:cs typeface="B Titr" pitchFamily="2" charset="-78"/>
              </a:rPr>
              <a:t>2- مخاطرات شيميايي</a:t>
            </a:r>
            <a:endParaRPr lang="en-US" sz="2800" dirty="0"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 smtClean="0">
                <a:cs typeface="B Titr" pitchFamily="2" charset="-78"/>
              </a:rPr>
              <a:t>3- </a:t>
            </a:r>
            <a:r>
              <a:rPr lang="fa-IR" sz="2800" b="1" dirty="0">
                <a:cs typeface="B Titr" pitchFamily="2" charset="-78"/>
              </a:rPr>
              <a:t>مواجهه با عوامل </a:t>
            </a:r>
            <a:r>
              <a:rPr lang="fa-IR" sz="2800" b="1" dirty="0" smtClean="0">
                <a:cs typeface="B Titr" pitchFamily="2" charset="-78"/>
              </a:rPr>
              <a:t>ارگونوميك</a:t>
            </a:r>
            <a:endParaRPr lang="fa-IR" sz="2800" b="1" dirty="0"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>
                <a:cs typeface="B Titr" pitchFamily="2" charset="-78"/>
              </a:rPr>
              <a:t>4- عوامل </a:t>
            </a:r>
            <a:r>
              <a:rPr lang="fa-IR" sz="2800" b="1" dirty="0" smtClean="0">
                <a:cs typeface="B Titr" pitchFamily="2" charset="-78"/>
              </a:rPr>
              <a:t>فيزيكي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>
                <a:cs typeface="B Titr" pitchFamily="2" charset="-78"/>
              </a:rPr>
              <a:t>5- عوامل رواني  محيط </a:t>
            </a:r>
            <a:r>
              <a:rPr lang="fa-IR" sz="2800" b="1" dirty="0" smtClean="0">
                <a:cs typeface="B Titr" pitchFamily="2" charset="-78"/>
              </a:rPr>
              <a:t>كار</a:t>
            </a:r>
          </a:p>
          <a:p>
            <a:pPr marL="0" indent="0" algn="r" rtl="1">
              <a:buNone/>
            </a:pPr>
            <a:endParaRPr lang="en-US" sz="2800" dirty="0">
              <a:cs typeface="B Titr" pitchFamily="2" charset="-78"/>
            </a:endParaRPr>
          </a:p>
          <a:p>
            <a:pPr marL="0" indent="0" algn="r" rtl="1">
              <a:buNone/>
            </a:pPr>
            <a:endParaRPr lang="en-US" sz="2800" dirty="0">
              <a:cs typeface="B Titr" pitchFamily="2" charset="-78"/>
            </a:endParaRPr>
          </a:p>
          <a:p>
            <a:pPr marL="0" indent="0" algn="r" rtl="1">
              <a:buNone/>
            </a:pPr>
            <a:endParaRPr lang="en-US" sz="2800" dirty="0">
              <a:cs typeface="B Titr" pitchFamily="2" charset="-78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4864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altLang="zh-CN" sz="3600" dirty="0" smtClean="0">
                <a:cs typeface="B Titr" pitchFamily="2" charset="-78"/>
              </a:rPr>
              <a:t>مخاطرات شغلي كادر پرستاري</a:t>
            </a:r>
            <a:endParaRPr lang="fr-CA" altLang="zh-CN" sz="3600" dirty="0" smtClean="0">
              <a:cs typeface="B Titr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14800" y="16002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1143000"/>
            <a:ext cx="3886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cs typeface="B Nazanin" pitchFamily="2" charset="-78"/>
              </a:rPr>
              <a:t>ابتلاء به بيماري هاي مسري و عفوني كه از طريق هوا و يا بافت هاي آلوده منتقل مي شوند</a:t>
            </a:r>
            <a:endParaRPr lang="en-US" b="1" dirty="0">
              <a:cs typeface="B Nazanin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67200" y="23622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1865531"/>
            <a:ext cx="3886200" cy="186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>
                <a:cs typeface="B Nazanin" pitchFamily="2" charset="-78"/>
              </a:rPr>
              <a:t>مواد شيميايي ضد عفوني كننده</a:t>
            </a:r>
          </a:p>
          <a:p>
            <a:pPr marL="285750" indent="-285750" algn="r" rtl="1">
              <a:spcAft>
                <a:spcPts val="1000"/>
              </a:spcAft>
              <a:buFont typeface="Arial" pitchFamily="34" charset="0"/>
              <a:buChar char="•"/>
            </a:pPr>
            <a:r>
              <a:rPr lang="fa-IR" b="1" dirty="0">
                <a:latin typeface="Calibri"/>
                <a:ea typeface="Calibri"/>
                <a:cs typeface="B Nazanin" pitchFamily="2" charset="-78"/>
              </a:rPr>
              <a:t>گازهاي </a:t>
            </a:r>
            <a:r>
              <a:rPr lang="fa-IR" b="1" dirty="0" smtClean="0">
                <a:latin typeface="Calibri"/>
                <a:ea typeface="Calibri"/>
                <a:cs typeface="B Nazanin" pitchFamily="2" charset="-78"/>
              </a:rPr>
              <a:t>بيهوشي</a:t>
            </a:r>
          </a:p>
          <a:p>
            <a:pPr marL="285750" indent="-285750" algn="r" rtl="1">
              <a:spcAft>
                <a:spcPts val="1000"/>
              </a:spcAft>
              <a:buFont typeface="Arial" pitchFamily="34" charset="0"/>
              <a:buChar char="•"/>
            </a:pPr>
            <a:r>
              <a:rPr lang="fa-IR" b="1" dirty="0" smtClean="0">
                <a:latin typeface="Calibri"/>
                <a:ea typeface="Calibri"/>
                <a:cs typeface="B Nazanin" pitchFamily="2" charset="-78"/>
              </a:rPr>
              <a:t>داروها</a:t>
            </a:r>
            <a:endParaRPr lang="en-US" b="1" dirty="0">
              <a:latin typeface="Calibri"/>
              <a:ea typeface="Calibri"/>
              <a:cs typeface="B Nazanin" pitchFamily="2" charset="-78"/>
            </a:endParaRPr>
          </a:p>
          <a:p>
            <a:pPr marL="285750" indent="-285750" algn="r" rtl="1">
              <a:spcAft>
                <a:spcPts val="1000"/>
              </a:spcAft>
              <a:buFont typeface="Arial" pitchFamily="34" charset="0"/>
              <a:buChar char="•"/>
            </a:pPr>
            <a:r>
              <a:rPr lang="fa-IR" b="1" dirty="0" smtClean="0">
                <a:latin typeface="Calibri"/>
                <a:ea typeface="Calibri"/>
                <a:cs typeface="B Nazanin" pitchFamily="2" charset="-78"/>
              </a:rPr>
              <a:t>لاتكس </a:t>
            </a:r>
            <a:r>
              <a:rPr lang="fa-IR" b="1" dirty="0">
                <a:latin typeface="Calibri"/>
                <a:ea typeface="Calibri"/>
                <a:cs typeface="B Nazanin" pitchFamily="2" charset="-78"/>
              </a:rPr>
              <a:t>( دستكش و تجهيزات مصرفي</a:t>
            </a:r>
            <a:r>
              <a:rPr lang="fa-IR" dirty="0">
                <a:latin typeface="Calibri"/>
                <a:ea typeface="Calibri"/>
              </a:rPr>
              <a:t>)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b="1" dirty="0">
              <a:cs typeface="B Nazanin" pitchFamily="2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733800" y="44958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3657" y="4172634"/>
            <a:ext cx="3276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>
                <a:cs typeface="B Nazanin" pitchFamily="2" charset="-78"/>
              </a:rPr>
              <a:t>نوبت كاري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b="1" dirty="0" smtClean="0">
                <a:cs typeface="B Nazanin" pitchFamily="2" charset="-78"/>
              </a:rPr>
              <a:t>مسئوليت هاي كاري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3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a-IR" sz="3600" dirty="0" smtClean="0">
                <a:cs typeface="B Titr" pitchFamily="2" charset="-78"/>
              </a:rPr>
              <a:t>عوامل ارگونومي در كمك پرستاران</a:t>
            </a:r>
            <a:endParaRPr lang="en-US" sz="3600" dirty="0">
              <a:cs typeface="B Titr" pitchFamily="2" charset="-78"/>
            </a:endParaRPr>
          </a:p>
        </p:txBody>
      </p:sp>
      <p:pic>
        <p:nvPicPr>
          <p:cNvPr id="4" name="Picture 2" descr="C:\Users\DELL\Desktop\ارگونومی (کمک پرستار )\Ergonomics Presentation 201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5344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71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puser\Desktop\kamardard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51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sz="3600" dirty="0" smtClean="0">
                <a:cs typeface="B Titr" pitchFamily="2" charset="-78"/>
              </a:rPr>
              <a:t>نحوه صحيح كار با كامپيوتر</a:t>
            </a:r>
            <a:endParaRPr lang="en-US" sz="3600" dirty="0"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5181600" cy="500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ent-Up Arrow 4"/>
          <p:cNvSpPr/>
          <p:nvPr/>
        </p:nvSpPr>
        <p:spPr>
          <a:xfrm>
            <a:off x="6553200" y="5725887"/>
            <a:ext cx="990600" cy="3048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5346453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زير پايي</a:t>
            </a:r>
            <a:endParaRPr lang="en-US" dirty="0">
              <a:cs typeface="B Titr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4400" y="320040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84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9436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cs typeface="B Titr" pitchFamily="2" charset="-78"/>
              </a:rPr>
              <a:t>سندروم تونل كارپال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673" y="1219200"/>
            <a:ext cx="5836023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043238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70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1087</TotalTime>
  <Words>546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11</vt:lpstr>
      <vt:lpstr>Slide 1</vt:lpstr>
      <vt:lpstr>بهداشت حرفه اي</vt:lpstr>
      <vt:lpstr>اولويت بندي مخاطرات با توجه به ميزان شدت و احتمال آنها</vt:lpstr>
      <vt:lpstr>عوامل ارگونوميكي زيان آور </vt:lpstr>
      <vt:lpstr>مخاطرات شغلي كادر پرستاري</vt:lpstr>
      <vt:lpstr>عوامل ارگونومي در كمك پرستاران</vt:lpstr>
      <vt:lpstr>Slide 7</vt:lpstr>
      <vt:lpstr>نحوه صحيح كار با كامپيوتر</vt:lpstr>
      <vt:lpstr>سندروم تونل كارپال</vt:lpstr>
      <vt:lpstr>مخاطرات شغلي پرسنل تاسيسات</vt:lpstr>
      <vt:lpstr>مخاطرات بيولوژيكي </vt:lpstr>
      <vt:lpstr>مخاطرات شيميايي</vt:lpstr>
      <vt:lpstr>مخاطرات فيزيكي</vt:lpstr>
      <vt:lpstr>مخاطرات رواني - اجتماعي</vt:lpstr>
      <vt:lpstr>بيماري هاي شغلي </vt:lpstr>
      <vt:lpstr>5S  (استقرار نظام اراستگي در محيط كار )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کنفرانس</dc:title>
  <dc:creator>naim</dc:creator>
  <cp:lastModifiedBy>behdasht</cp:lastModifiedBy>
  <cp:revision>42</cp:revision>
  <dcterms:created xsi:type="dcterms:W3CDTF">2014-05-01T19:41:52Z</dcterms:created>
  <dcterms:modified xsi:type="dcterms:W3CDTF">2019-01-31T04:25:04Z</dcterms:modified>
</cp:coreProperties>
</file>